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</p:sldMasterIdLst>
  <p:notesMasterIdLst>
    <p:notesMasterId r:id="rId13"/>
  </p:notesMasterIdLst>
  <p:sldIdLst>
    <p:sldId id="256" r:id="rId2"/>
    <p:sldId id="269" r:id="rId3"/>
    <p:sldId id="270" r:id="rId4"/>
    <p:sldId id="275" r:id="rId5"/>
    <p:sldId id="276" r:id="rId6"/>
    <p:sldId id="271" r:id="rId7"/>
    <p:sldId id="272" r:id="rId8"/>
    <p:sldId id="273" r:id="rId9"/>
    <p:sldId id="277" r:id="rId10"/>
    <p:sldId id="279" r:id="rId11"/>
    <p:sldId id="278" r:id="rId12"/>
  </p:sldIdLst>
  <p:sldSz cx="12192000" cy="6858000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DDFB"/>
    <a:srgbClr val="F7FBF6"/>
    <a:srgbClr val="C5B8F6"/>
    <a:srgbClr val="E9E8AD"/>
    <a:srgbClr val="3B3211"/>
    <a:srgbClr val="8E792A"/>
    <a:srgbClr val="746222"/>
    <a:srgbClr val="959227"/>
    <a:srgbClr val="211C09"/>
    <a:srgbClr val="DDE2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94660"/>
  </p:normalViewPr>
  <p:slideViewPr>
    <p:cSldViewPr snapToGrid="0">
      <p:cViewPr varScale="1">
        <p:scale>
          <a:sx n="49" d="100"/>
          <a:sy n="49" d="100"/>
        </p:scale>
        <p:origin x="7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90E57-4B1D-4E39-9DC1-F0ED944C4E88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B45B9-A59B-4FC6-B790-D79601EE5E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842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788217-DB98-20F3-89F1-52F4E9BD95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4E85E64-0A97-A5EE-54B4-31A52F120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94E4153-4E0A-BDF5-6CD0-10ABF4298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6758-EE5F-4E6A-9831-BBB7E9877508}" type="datetimeFigureOut">
              <a:rPr lang="x-none" smtClean="0"/>
              <a:t>23.04.2026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7585A45-EDD9-24E1-2437-6A97421CE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E220867-9772-A006-996A-4337E7575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56E57-4A59-453D-A0C0-BB44DAA9315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67792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4E9DC5-6318-C1D4-22B7-4077FFBD0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5D6E254-AD3F-56BD-9C97-A2236AEA48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0216A5D-A4C0-F672-E58D-45C5DDB07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6758-EE5F-4E6A-9831-BBB7E9877508}" type="datetimeFigureOut">
              <a:rPr lang="x-none" smtClean="0"/>
              <a:t>23.04.2026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C893D18-FFB1-F871-33D6-6A9112F7B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9DABBBE-9A80-CBB8-EC13-3E06B68B3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56E57-4A59-453D-A0C0-BB44DAA9315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80529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7E2F72B-9D2B-E7D1-493A-A157BC6BAB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9D5FF7A-65AE-FDC1-7575-1891C16A77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8635D98-D1B0-3C66-01CF-4EFAF96FA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6758-EE5F-4E6A-9831-BBB7E9877508}" type="datetimeFigureOut">
              <a:rPr lang="x-none" smtClean="0"/>
              <a:t>23.04.2026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ACD5B43-B954-A9B5-DFB1-0F7B76A3E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0143412-EC93-AD65-452F-C0E44ADF5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56E57-4A59-453D-A0C0-BB44DAA9315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08547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AB599D-957B-3C6F-63EF-DD1C92BD8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501DE3E-ED58-4ACC-E767-0907EF3E85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D24DA52-2853-AE1F-739A-F19ACB9A7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6758-EE5F-4E6A-9831-BBB7E9877508}" type="datetimeFigureOut">
              <a:rPr lang="x-none" smtClean="0"/>
              <a:t>23.04.2026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F9C6A75-ADDC-DF72-F965-16C20EE7A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42B9F86-3E72-2472-736B-5D3AA4BFC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56E57-4A59-453D-A0C0-BB44DAA9315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55227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9460D7-CA98-7E20-E207-9FEF05066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C1860BA-9108-79E0-9DAB-44B11F3B00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82F355C-1375-80B9-24BE-C59343799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6758-EE5F-4E6A-9831-BBB7E9877508}" type="datetimeFigureOut">
              <a:rPr lang="x-none" smtClean="0"/>
              <a:t>23.04.2026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A82F839-29C9-EC09-C2B2-E8216CD4B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3AF6C7-3727-9D52-0CCC-F0381F455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56E57-4A59-453D-A0C0-BB44DAA9315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76038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AB30CB-4908-C399-34D5-A8C3A90E1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E4363DE-C789-DB78-6C2E-651917BE0F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0D500B7-D4D7-C6A7-3F9D-8FA74AEE9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586DBF4-0D90-D0AB-9A8A-10AB48120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6758-EE5F-4E6A-9831-BBB7E9877508}" type="datetimeFigureOut">
              <a:rPr lang="x-none" smtClean="0"/>
              <a:t>23.04.2026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1FF5F6E-35A8-04CE-7F4D-77B76FD3C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6B6BE8C-8EE3-67C7-2D99-2BCB05B80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56E57-4A59-453D-A0C0-BB44DAA9315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35166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00D37F-8981-B252-D909-28CBAEE35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6DC6F73-DF95-1D97-A1B1-54D408FB65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13430EF-BEBA-8958-540B-3DE8143A9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68C00F0-707B-9062-C4BC-640DCAC18A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25C6277-6973-1F81-8111-E8737C4590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D6DFA383-7D4C-CA7E-C2C9-95B150F5E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6758-EE5F-4E6A-9831-BBB7E9877508}" type="datetimeFigureOut">
              <a:rPr lang="x-none" smtClean="0"/>
              <a:t>23.04.2026</a:t>
            </a:fld>
            <a:endParaRPr lang="x-none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4F6DD669-4441-9915-008B-9B79C274A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D93E753-CBEB-E72A-3B81-5E1006087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56E57-4A59-453D-A0C0-BB44DAA9315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62313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BE3609-9C98-8FD1-586C-C17737F2C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610FB21-BC52-14EA-53C5-BA88E687A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6758-EE5F-4E6A-9831-BBB7E9877508}" type="datetimeFigureOut">
              <a:rPr lang="x-none" smtClean="0"/>
              <a:t>23.04.2026</a:t>
            </a:fld>
            <a:endParaRPr lang="x-none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7BE5F6A-A8D0-7110-8F2B-84345767F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3433024-BB50-8F9D-C46E-0DE09AF2C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56E57-4A59-453D-A0C0-BB44DAA9315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57672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D7AD456-3186-B014-6A79-97E85C6AE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6758-EE5F-4E6A-9831-BBB7E9877508}" type="datetimeFigureOut">
              <a:rPr lang="x-none" smtClean="0"/>
              <a:t>23.04.2026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D407737E-25B7-4879-B6A2-09BC85426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1A4AFF0-294E-ED6A-C826-849AD29FA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56E57-4A59-453D-A0C0-BB44DAA9315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29949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57156E-F490-2AE5-5103-220F68B9B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1403B28-9F43-C439-7350-3FED43F82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1AC6D87-B188-D749-8B92-4AF3E7CD2D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E6A89DE-8D6B-9FCE-13EC-127944E02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6758-EE5F-4E6A-9831-BBB7E9877508}" type="datetimeFigureOut">
              <a:rPr lang="x-none" smtClean="0"/>
              <a:t>23.04.2026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27D3696-82CE-6C0D-1855-8D10E0B75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CC0EC92-8159-B479-9BA0-6176A1A9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56E57-4A59-453D-A0C0-BB44DAA9315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73421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C0E0C4-8C70-D547-E309-83C692AFF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3C02A1F-6478-ABF5-9A44-D29CB9BB6D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2F476FC-DD78-D542-E1C1-0CD5719288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35F493E-343E-85A1-EC85-5295C6066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6758-EE5F-4E6A-9831-BBB7E9877508}" type="datetimeFigureOut">
              <a:rPr lang="x-none" smtClean="0"/>
              <a:t>23.04.2026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7EAA56D-A355-1439-C9F8-C61E36171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CFD4070-C1CD-98D3-6F48-5408B8AD5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56E57-4A59-453D-A0C0-BB44DAA9315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33860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BCD883-0E9A-15F5-070B-0E6D68E16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616DACF-8F63-4126-4332-BB0FF9683D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134676B-804B-7D43-ECFC-6A6FD001EF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CA6758-EE5F-4E6A-9831-BBB7E9877508}" type="datetimeFigureOut">
              <a:rPr lang="x-none" smtClean="0"/>
              <a:t>23.04.2026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0FEAE19-535E-D114-A834-8A7DC80676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D4D71D5-2D71-C660-7144-30340A1398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156E57-4A59-453D-A0C0-BB44DAA93158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11522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sv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279360A-9658-D654-BE42-B8CBE7104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666999" y="-2667000"/>
            <a:ext cx="6857999" cy="12192001"/>
          </a:xfrm>
          <a:prstGeom prst="rect">
            <a:avLst/>
          </a:prstGeom>
          <a:effectLst>
            <a:softEdge rad="1206500"/>
          </a:effectLst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2A142041-FA35-A582-9C7E-4B0A495B33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8488" y="2316010"/>
            <a:ext cx="9554153" cy="1608780"/>
          </a:xfrm>
        </p:spPr>
        <p:txBody>
          <a:bodyPr>
            <a:noAutofit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2800" b="1" dirty="0" smtClean="0">
                <a:solidFill>
                  <a:srgbClr val="002060"/>
                </a:solidFill>
              </a:rPr>
              <a:t>«</a:t>
            </a:r>
            <a:r>
              <a:rPr lang="ru-RU" sz="4400" dirty="0">
                <a:solidFill>
                  <a:srgbClr val="002060"/>
                </a:solidFill>
                <a:latin typeface="KZ Cooper" panose="02000503000000020004" pitchFamily="2" charset="0"/>
              </a:rPr>
              <a:t>Бала </a:t>
            </a:r>
            <a:r>
              <a:rPr lang="ru-RU" sz="4400" dirty="0" err="1">
                <a:solidFill>
                  <a:srgbClr val="002060"/>
                </a:solidFill>
                <a:latin typeface="KZ Cooper" panose="02000503000000020004" pitchFamily="2" charset="0"/>
              </a:rPr>
              <a:t>тәрбиесі</a:t>
            </a:r>
            <a:r>
              <a:rPr lang="ru-RU" sz="4400" dirty="0">
                <a:solidFill>
                  <a:srgbClr val="002060"/>
                </a:solidFill>
                <a:latin typeface="KZ Cooper" panose="02000503000000020004" pitchFamily="2" charset="0"/>
              </a:rPr>
              <a:t> – </a:t>
            </a:r>
            <a:r>
              <a:rPr lang="ru-RU" sz="4400" dirty="0" err="1">
                <a:solidFill>
                  <a:srgbClr val="002060"/>
                </a:solidFill>
                <a:latin typeface="KZ Cooper" panose="02000503000000020004" pitchFamily="2" charset="0"/>
              </a:rPr>
              <a:t>мектеп</a:t>
            </a:r>
            <a:r>
              <a:rPr lang="ru-RU" sz="4400" dirty="0">
                <a:solidFill>
                  <a:srgbClr val="002060"/>
                </a:solidFill>
                <a:latin typeface="KZ Cooper" panose="02000503000000020004" pitchFamily="2" charset="0"/>
              </a:rPr>
              <a:t> пен </a:t>
            </a:r>
            <a:r>
              <a:rPr lang="ru-RU" sz="4400" dirty="0" err="1">
                <a:solidFill>
                  <a:srgbClr val="002060"/>
                </a:solidFill>
                <a:latin typeface="KZ Cooper" panose="02000503000000020004" pitchFamily="2" charset="0"/>
              </a:rPr>
              <a:t>ата-ананың</a:t>
            </a:r>
            <a:r>
              <a:rPr lang="ru-RU" sz="4400" dirty="0">
                <a:solidFill>
                  <a:srgbClr val="002060"/>
                </a:solidFill>
                <a:latin typeface="KZ Cooper" panose="02000503000000020004" pitchFamily="2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KZ Cooper" panose="02000503000000020004" pitchFamily="2" charset="0"/>
              </a:rPr>
              <a:t>бірлескен</a:t>
            </a:r>
            <a:r>
              <a:rPr lang="ru-RU" sz="4400" dirty="0">
                <a:solidFill>
                  <a:srgbClr val="002060"/>
                </a:solidFill>
                <a:latin typeface="KZ Cooper" panose="02000503000000020004" pitchFamily="2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KZ Cooper" panose="02000503000000020004" pitchFamily="2" charset="0"/>
              </a:rPr>
              <a:t>жауапкершілігі</a:t>
            </a:r>
            <a:r>
              <a:rPr lang="ru-RU" sz="2400" b="1" dirty="0" smtClean="0">
                <a:solidFill>
                  <a:srgbClr val="002060"/>
                </a:solidFill>
              </a:rPr>
              <a:t>» 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4C828045-A183-1621-580E-2BF7620604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934169">
            <a:off x="7265139" y="3815885"/>
            <a:ext cx="1055235" cy="5004904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F862A997-1652-9645-C50B-E70DBC7D76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620146">
            <a:off x="3852934" y="3103199"/>
            <a:ext cx="423682" cy="623045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CD3963BB-31B7-CE65-C136-3FC5C12B87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7038692" y="1934945"/>
            <a:ext cx="1035613" cy="851228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3BAECCB6-45A3-9569-DF9A-F262F4AF02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185130">
            <a:off x="7295244" y="5783982"/>
            <a:ext cx="709606" cy="22652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696A839A-20F0-6BC5-F26F-FA3ADAE375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2886" y="4496641"/>
            <a:ext cx="5504680" cy="209782"/>
          </a:xfrm>
          <a:prstGeom prst="rect">
            <a:avLst/>
          </a:prstGeom>
        </p:spPr>
      </p:pic>
      <p:sp>
        <p:nvSpPr>
          <p:cNvPr id="29" name="Заголовок 5">
            <a:extLst>
              <a:ext uri="{FF2B5EF4-FFF2-40B4-BE49-F238E27FC236}">
                <a16:creationId xmlns:a16="http://schemas.microsoft.com/office/drawing/2014/main" xmlns="" id="{39EB3C84-8E09-D6BD-C4CA-E19468DEA204}"/>
              </a:ext>
            </a:extLst>
          </p:cNvPr>
          <p:cNvSpPr txBox="1">
            <a:spLocks/>
          </p:cNvSpPr>
          <p:nvPr/>
        </p:nvSpPr>
        <p:spPr>
          <a:xfrm>
            <a:off x="4459423" y="6223973"/>
            <a:ext cx="2711932" cy="3355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16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2025</a:t>
            </a:r>
            <a:r>
              <a:rPr lang="en-US" sz="16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-2026 </a:t>
            </a:r>
            <a:r>
              <a:rPr lang="kk-KZ" sz="16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оқу жылы</a:t>
            </a:r>
            <a:endParaRPr lang="ru-RU" sz="40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Заголовок 5">
            <a:extLst>
              <a:ext uri="{FF2B5EF4-FFF2-40B4-BE49-F238E27FC236}">
                <a16:creationId xmlns:a16="http://schemas.microsoft.com/office/drawing/2014/main" xmlns="" id="{39EB3C84-8E09-D6BD-C4CA-E19468DEA204}"/>
              </a:ext>
            </a:extLst>
          </p:cNvPr>
          <p:cNvSpPr txBox="1">
            <a:spLocks/>
          </p:cNvSpPr>
          <p:nvPr/>
        </p:nvSpPr>
        <p:spPr>
          <a:xfrm>
            <a:off x="3563677" y="4821609"/>
            <a:ext cx="5207461" cy="3355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1600" b="1" dirty="0" err="1" smtClean="0">
                <a:solidFill>
                  <a:srgbClr val="FF0000"/>
                </a:solidFill>
              </a:rPr>
              <a:t>Мектепішілік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600" b="1" dirty="0" err="1" smtClean="0">
                <a:solidFill>
                  <a:srgbClr val="FF0000"/>
                </a:solidFill>
              </a:rPr>
              <a:t>ата-аналар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600" b="1" dirty="0" err="1" smtClean="0">
                <a:solidFill>
                  <a:srgbClr val="FF0000"/>
                </a:solidFill>
              </a:rPr>
              <a:t>жиналысы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0273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2542"/>
    </mc:Choice>
    <mc:Fallback xmlns="">
      <p:transition spd="slow" advTm="12542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504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704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1515" y="1973262"/>
            <a:ext cx="10515600" cy="4351338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160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xmlns="" id="{D47F22ED-3A55-4EDE-A5A8-163D82B092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5184EE59-3061-456B-9FB5-98A8E0E74B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439326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F7E07B5E-9FB5-4C91-8BE4-6167EB58D0A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439326" y="1410083"/>
            <a:ext cx="6858000" cy="403783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37524947-EB09-4DD9-973B-9F75BBCD72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726611" y="3576013"/>
            <a:ext cx="2526132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D30C8E25-2DD1-45C6-9F04-0F0CBF6660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410083" y="1396067"/>
            <a:ext cx="6858000" cy="403783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xmlns="" id="{BC57EA3C-C239-4132-A618-5CBE9F896B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635413">
            <a:off x="-508268" y="982780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2" name="Рисунок 11" descr="Перо контур">
            <a:extLst>
              <a:ext uri="{FF2B5EF4-FFF2-40B4-BE49-F238E27FC236}">
                <a16:creationId xmlns:a16="http://schemas.microsoft.com/office/drawing/2014/main" xmlns="" id="{9A49CCD6-110D-5904-6110-665A8F725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3441" y="343821"/>
            <a:ext cx="615674" cy="625338"/>
          </a:xfrm>
          <a:prstGeom prst="rect">
            <a:avLst/>
          </a:prstGeom>
        </p:spPr>
      </p:pic>
      <p:pic>
        <p:nvPicPr>
          <p:cNvPr id="6" name="Рисунок 5" descr="Школьный класс контур">
            <a:extLst>
              <a:ext uri="{FF2B5EF4-FFF2-40B4-BE49-F238E27FC236}">
                <a16:creationId xmlns:a16="http://schemas.microsoft.com/office/drawing/2014/main" xmlns="" id="{9738B72C-8091-8310-30F6-5ACD109D7D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489092" y="191306"/>
            <a:ext cx="3283436" cy="32834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54562" y="969159"/>
            <a:ext cx="746316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</a:t>
            </a: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Күн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тәртібіндегі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мәселелер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0"/>
              </a:spcAft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«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Мектепке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жол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республикалық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акциясы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аясында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қолдау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көрсету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әлеуметтік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көмектер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ыстық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тамақтың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ұйымдастырылуы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туралы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ақпарат</a:t>
            </a: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Әлеуметтік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осал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отбасыларды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анықтау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ыстық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тамақпен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қамту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демеушілік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көмек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мәселелері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2.Балалар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қауіпсіздігі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зорлық-зомбылықтың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алдын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алу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вебинар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(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Буллинг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пен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кибербуллингтің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алдын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алу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Құқықтық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тәрбие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түнгі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уақыттағы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бақылау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Төтенше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жағдай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нөмірлерін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білу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алушылардың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мектеп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формасын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сақтау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мәдениеті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сыртқы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келбетке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қойылатын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талаптар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Біркелкі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киіну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тәртібі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шаш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үлгісі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тазалық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рюкзак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т.б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2025–2026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оқу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жылындағы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тәрбие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бағыты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«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Адал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азамат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Біртұтас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тәрбие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бағдарламасымен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таныстыру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Құндылықтар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жүйесі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947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AD614C-1F0B-F937-880E-B0225EFE2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ru-RU" sz="4000" b="1" i="0" smtClean="0"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Ұлттық құндылықтар</a:t>
            </a:r>
            <a:endParaRPr lang="x-none" sz="4000" dirty="0"/>
          </a:p>
        </p:txBody>
      </p:sp>
      <p:pic>
        <p:nvPicPr>
          <p:cNvPr id="1026" name="Picture 2" descr="A person in a suit standing at a podium&#10;&#10;Description automatically generated">
            <a:extLst>
              <a:ext uri="{FF2B5EF4-FFF2-40B4-BE49-F238E27FC236}">
                <a16:creationId xmlns:a16="http://schemas.microsoft.com/office/drawing/2014/main" xmlns="" id="{11F26EDE-92FB-4858-2EF2-5538340A3F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3" r="17788" b="-2"/>
          <a:stretch/>
        </p:blipFill>
        <p:spPr bwMode="auto">
          <a:xfrm>
            <a:off x="1" y="10"/>
            <a:ext cx="693639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2E6BE4D-33F7-B9BC-C70A-9EE07253B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000" dirty="0" err="1"/>
              <a:t>Тәуелсіздік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Отаншылдық</a:t>
            </a:r>
            <a:endParaRPr lang="ru-RU" sz="2000" dirty="0"/>
          </a:p>
          <a:p>
            <a:pPr marL="514350" indent="-514350">
              <a:buFont typeface="+mj-lt"/>
              <a:buAutoNum type="arabicPeriod"/>
            </a:pPr>
            <a:r>
              <a:rPr lang="ru-RU" sz="2000" dirty="0" err="1"/>
              <a:t>Бірлік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Ынтымақ</a:t>
            </a:r>
            <a:endParaRPr lang="ru-RU" sz="2000" dirty="0"/>
          </a:p>
          <a:p>
            <a:pPr marL="514350" indent="-514350">
              <a:buFont typeface="+mj-lt"/>
              <a:buAutoNum type="arabicPeriod"/>
            </a:pPr>
            <a:r>
              <a:rPr lang="ru-RU" sz="2000" dirty="0" err="1"/>
              <a:t>Әділдік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Жауапкершілік</a:t>
            </a:r>
            <a:endParaRPr lang="ru-RU" sz="2000" dirty="0"/>
          </a:p>
          <a:p>
            <a:pPr marL="514350" indent="-514350">
              <a:buFont typeface="+mj-lt"/>
              <a:buAutoNum type="arabicPeriod"/>
            </a:pPr>
            <a:r>
              <a:rPr lang="ru-RU" sz="2000" dirty="0" err="1"/>
              <a:t>Заң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Тәртіп</a:t>
            </a:r>
            <a:endParaRPr lang="ru-RU" sz="2000" dirty="0"/>
          </a:p>
          <a:p>
            <a:pPr marL="514350" indent="-514350">
              <a:buFont typeface="+mj-lt"/>
              <a:buAutoNum type="arabicPeriod"/>
            </a:pPr>
            <a:r>
              <a:rPr lang="ru-RU" sz="2000" dirty="0" err="1"/>
              <a:t>Еңбекқорлық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Кәсіби</a:t>
            </a:r>
            <a:r>
              <a:rPr lang="ru-RU" sz="2000" dirty="0"/>
              <a:t> </a:t>
            </a:r>
            <a:r>
              <a:rPr lang="ru-RU" sz="2000" dirty="0" err="1"/>
              <a:t>біліктілік</a:t>
            </a:r>
            <a:endParaRPr lang="ru-RU" sz="2000" dirty="0"/>
          </a:p>
          <a:p>
            <a:pPr marL="514350" indent="-514350">
              <a:buFont typeface="+mj-lt"/>
              <a:buAutoNum type="arabicPeriod"/>
            </a:pPr>
            <a:r>
              <a:rPr lang="ru-RU" sz="2000" dirty="0" err="1"/>
              <a:t>Жасампаздық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Жаңашылдық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753558" y="195961"/>
            <a:ext cx="32175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26.05.2025 №123 бұйрық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9518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192486"/>
            <a:ext cx="12192000" cy="1665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851158" y="2199467"/>
            <a:ext cx="82631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3200" b="1" dirty="0">
                <a:solidFill>
                  <a:srgbClr val="002060"/>
                </a:solidFill>
              </a:rPr>
              <a:t>«Адал азамат» тұжырымдамасының идеалдарына сай, патриоттық рухта тәрбиеленген, білімді әрі жасампаз ұрпақты қалыптастыру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31" y="700269"/>
            <a:ext cx="2364227" cy="1499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1039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80102" y="2308113"/>
            <a:ext cx="5934928" cy="1074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438670" y="-214554"/>
            <a:ext cx="7773338" cy="1596177"/>
          </a:xfrm>
        </p:spPr>
        <p:txBody>
          <a:bodyPr/>
          <a:lstStyle/>
          <a:p>
            <a:r>
              <a:rPr b="1" dirty="0">
                <a:solidFill>
                  <a:srgbClr val="FF0000"/>
                </a:solidFill>
                <a:latin typeface="Times New Roman KZ" panose="02020503050405090304" pitchFamily="18" charset="0"/>
                <a:ea typeface="Times New Roman KZ" panose="02020503050405090304" pitchFamily="18" charset="0"/>
              </a:rPr>
              <a:t>«</a:t>
            </a:r>
            <a:r>
              <a:rPr b="1" dirty="0" err="1">
                <a:solidFill>
                  <a:srgbClr val="FF0000"/>
                </a:solidFill>
                <a:latin typeface="Times New Roman KZ" panose="02020503050405090304" pitchFamily="18" charset="0"/>
                <a:ea typeface="Times New Roman KZ" panose="02020503050405090304" pitchFamily="18" charset="0"/>
              </a:rPr>
              <a:t>Адал</a:t>
            </a:r>
            <a:r>
              <a:rPr b="1" dirty="0">
                <a:solidFill>
                  <a:srgbClr val="FF0000"/>
                </a:solidFill>
                <a:latin typeface="Times New Roman KZ" panose="02020503050405090304" pitchFamily="18" charset="0"/>
                <a:ea typeface="Times New Roman KZ" panose="02020503050405090304" pitchFamily="18" charset="0"/>
              </a:rPr>
              <a:t> </a:t>
            </a:r>
            <a:r>
              <a:rPr b="1" dirty="0" err="1">
                <a:solidFill>
                  <a:srgbClr val="FF0000"/>
                </a:solidFill>
                <a:latin typeface="Times New Roman KZ" panose="02020503050405090304" pitchFamily="18" charset="0"/>
                <a:ea typeface="Times New Roman KZ" panose="02020503050405090304" pitchFamily="18" charset="0"/>
              </a:rPr>
              <a:t>азамат</a:t>
            </a:r>
            <a:r>
              <a:rPr b="1" dirty="0">
                <a:solidFill>
                  <a:srgbClr val="FF0000"/>
                </a:solidFill>
                <a:latin typeface="Times New Roman KZ" panose="02020503050405090304" pitchFamily="18" charset="0"/>
                <a:ea typeface="Times New Roman KZ" panose="02020503050405090304" pitchFamily="18" charset="0"/>
              </a:rPr>
              <a:t>» </a:t>
            </a:r>
            <a:r>
              <a:rPr b="1" dirty="0" err="1">
                <a:solidFill>
                  <a:srgbClr val="FF0000"/>
                </a:solidFill>
                <a:latin typeface="Times New Roman KZ" panose="02020503050405090304" pitchFamily="18" charset="0"/>
                <a:ea typeface="Times New Roman KZ" panose="02020503050405090304" pitchFamily="18" charset="0"/>
              </a:rPr>
              <a:t>бағдарламасы</a:t>
            </a:r>
            <a:endParaRPr b="1" dirty="0">
              <a:solidFill>
                <a:srgbClr val="FF0000"/>
              </a:solidFill>
              <a:latin typeface="Times New Roman KZ" panose="02020503050405090304" pitchFamily="18" charset="0"/>
              <a:ea typeface="Times New Roman KZ" panose="02020503050405090304" pitchFamily="18" charset="0"/>
            </a:endParaRPr>
          </a:p>
        </p:txBody>
      </p:sp>
      <p:sp>
        <p:nvSpPr>
          <p:cNvPr id="7" name="Солнце 6"/>
          <p:cNvSpPr/>
          <p:nvPr/>
        </p:nvSpPr>
        <p:spPr>
          <a:xfrm>
            <a:off x="3577654" y="1916832"/>
            <a:ext cx="4822602" cy="3384376"/>
          </a:xfrm>
          <a:prstGeom prst="sun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solidFill>
                  <a:schemeClr val="tx1"/>
                </a:solidFill>
              </a:rPr>
              <a:t>БАЛА ТӘРБИЕСІНДЕ </a:t>
            </a:r>
            <a:r>
              <a:rPr lang="kk-KZ" sz="1600" dirty="0">
                <a:solidFill>
                  <a:schemeClr val="tx1"/>
                </a:solidFill>
              </a:rPr>
              <a:t>басты бағдар ретінде</a:t>
            </a:r>
          </a:p>
          <a:p>
            <a:pPr algn="ctr"/>
            <a:r>
              <a:rPr lang="kk-KZ" sz="1600" dirty="0">
                <a:solidFill>
                  <a:schemeClr val="tx1"/>
                </a:solidFill>
              </a:rPr>
              <a:t> айқындалған </a:t>
            </a:r>
            <a:r>
              <a:rPr lang="kk-KZ" sz="1600" b="1" dirty="0">
                <a:solidFill>
                  <a:schemeClr val="tx1"/>
                </a:solidFill>
              </a:rPr>
              <a:t>ҚҰНДЫЛЫҚТАР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51583" y="966447"/>
            <a:ext cx="2664296" cy="9144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</a:rPr>
              <a:t>Тәуелсіздік және отаншылдық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43095" y="984440"/>
            <a:ext cx="2664296" cy="9144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</a:rPr>
              <a:t>Бірлік және ынтымақ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76120" y="2464334"/>
            <a:ext cx="2664296" cy="9144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</a:rPr>
              <a:t>Әділдік және жауапкершілік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400256" y="2464334"/>
            <a:ext cx="2664296" cy="9144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</a:rPr>
              <a:t>Заң және тәртіп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56141" y="4862000"/>
            <a:ext cx="2664296" cy="9144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</a:rPr>
              <a:t>Еңбекқорлық және кәсіби біліктілік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248128" y="4898640"/>
            <a:ext cx="2664296" cy="9144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</a:rPr>
              <a:t>Жасампаздық және жаңашылдық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5943600"/>
            <a:ext cx="12192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979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Перо контур">
            <a:extLst>
              <a:ext uri="{FF2B5EF4-FFF2-40B4-BE49-F238E27FC236}">
                <a16:creationId xmlns:a16="http://schemas.microsoft.com/office/drawing/2014/main" xmlns="" id="{9A49CCD6-110D-5904-6110-665A8F725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3441" y="343821"/>
            <a:ext cx="615674" cy="625338"/>
          </a:xfrm>
          <a:prstGeom prst="rect">
            <a:avLst/>
          </a:prstGeom>
        </p:spPr>
      </p:pic>
      <p:pic>
        <p:nvPicPr>
          <p:cNvPr id="6" name="Рисунок 5" descr="Школьный класс контур">
            <a:extLst>
              <a:ext uri="{FF2B5EF4-FFF2-40B4-BE49-F238E27FC236}">
                <a16:creationId xmlns:a16="http://schemas.microsoft.com/office/drawing/2014/main" xmlns="" id="{9738B72C-8091-8310-30F6-5ACD109D7D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489092" y="191306"/>
            <a:ext cx="3283436" cy="328343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053088" y="0"/>
            <a:ext cx="4138912" cy="68580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2"/>
                </a:solidFill>
              </a:ln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3" y="0"/>
            <a:ext cx="80327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962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413"/>
            <a:ext cx="121920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017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049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051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0112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150112" y="0"/>
            <a:ext cx="304188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966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3.1|2.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2169</TotalTime>
  <Words>183</Words>
  <Application>Microsoft Office PowerPoint</Application>
  <PresentationFormat>Широкоэкранный</PresentationFormat>
  <Paragraphs>34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Aptos</vt:lpstr>
      <vt:lpstr>Aptos Display</vt:lpstr>
      <vt:lpstr>Arial</vt:lpstr>
      <vt:lpstr>Arial</vt:lpstr>
      <vt:lpstr>Calibri</vt:lpstr>
      <vt:lpstr>KZ Cooper</vt:lpstr>
      <vt:lpstr>Times New Roman</vt:lpstr>
      <vt:lpstr>Times New Roman KZ</vt:lpstr>
      <vt:lpstr>Тема Office</vt:lpstr>
      <vt:lpstr>    «Бала тәрбиесі – мектеп пен ата-ананың бірлескен жауапкершілігі» </vt:lpstr>
      <vt:lpstr>Презентация PowerPoint</vt:lpstr>
      <vt:lpstr>Ұлттық құндылықтар</vt:lpstr>
      <vt:lpstr>Презентация PowerPoint</vt:lpstr>
      <vt:lpstr>«Адал азамат» бағдарламасы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ҚАЗАҚСТАН РЕСПУБЛИКАСЫНЫҢ ОҚУ - АҒАРТУ МИНИСТРЛІГІ</dc:title>
  <dc:creator>Admin</dc:creator>
  <cp:lastModifiedBy>Пользователь</cp:lastModifiedBy>
  <cp:revision>90</cp:revision>
  <cp:lastPrinted>2026-04-23T09:57:23Z</cp:lastPrinted>
  <dcterms:created xsi:type="dcterms:W3CDTF">2024-12-15T21:19:38Z</dcterms:created>
  <dcterms:modified xsi:type="dcterms:W3CDTF">2026-04-23T10:42:04Z</dcterms:modified>
</cp:coreProperties>
</file>